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856" r:id="rId1"/>
  </p:sldMasterIdLst>
  <p:notesMasterIdLst>
    <p:notesMasterId r:id="rId32"/>
  </p:notesMasterIdLst>
  <p:sldIdLst>
    <p:sldId id="256" r:id="rId2"/>
    <p:sldId id="312" r:id="rId3"/>
    <p:sldId id="313" r:id="rId4"/>
    <p:sldId id="293" r:id="rId5"/>
    <p:sldId id="295" r:id="rId6"/>
    <p:sldId id="296" r:id="rId7"/>
    <p:sldId id="298" r:id="rId8"/>
    <p:sldId id="299" r:id="rId9"/>
    <p:sldId id="267" r:id="rId10"/>
    <p:sldId id="278" r:id="rId11"/>
    <p:sldId id="277" r:id="rId12"/>
    <p:sldId id="279" r:id="rId13"/>
    <p:sldId id="271" r:id="rId14"/>
    <p:sldId id="272" r:id="rId15"/>
    <p:sldId id="280" r:id="rId16"/>
    <p:sldId id="281" r:id="rId17"/>
    <p:sldId id="287" r:id="rId18"/>
    <p:sldId id="288" r:id="rId19"/>
    <p:sldId id="289" r:id="rId20"/>
    <p:sldId id="290" r:id="rId21"/>
    <p:sldId id="291" r:id="rId22"/>
    <p:sldId id="286" r:id="rId23"/>
    <p:sldId id="273" r:id="rId24"/>
    <p:sldId id="305" r:id="rId25"/>
    <p:sldId id="306" r:id="rId26"/>
    <p:sldId id="307" r:id="rId27"/>
    <p:sldId id="308" r:id="rId28"/>
    <p:sldId id="292" r:id="rId29"/>
    <p:sldId id="264" r:id="rId30"/>
    <p:sldId id="309" r:id="rId31"/>
  </p:sldIdLst>
  <p:sldSz cx="9144000" cy="5143500" type="screen16x9"/>
  <p:notesSz cx="6858000" cy="9144000"/>
  <p:embeddedFontLst>
    <p:embeddedFont>
      <p:font typeface="Century" panose="02040604050505020304" pitchFamily="18" charset="0"/>
      <p:regular r:id="rId33"/>
    </p:embeddedFont>
    <p:embeddedFont>
      <p:font typeface="Segoe UI Black" panose="020B0A02040204020203" pitchFamily="34" charset="0"/>
      <p:bold r:id="rId34"/>
      <p:boldItalic r:id="rId35"/>
    </p:embeddedFont>
    <p:embeddedFont>
      <p:font typeface="Lato" panose="020B0604020202020204" charset="0"/>
      <p:regular r:id="rId36"/>
      <p:bold r:id="rId37"/>
      <p:italic r:id="rId38"/>
      <p:boldItalic r:id="rId39"/>
    </p:embeddedFont>
    <p:embeddedFont>
      <p:font typeface="Garamond" panose="02020404030301010803" pitchFamily="18" charset="0"/>
      <p:regular r:id="rId40"/>
      <p:bold r:id="rId41"/>
      <p: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DDC7"/>
    <a:srgbClr val="B0875C"/>
    <a:srgbClr val="E6CFB4"/>
    <a:srgbClr val="DDBE99"/>
    <a:srgbClr val="EEDAC0"/>
    <a:srgbClr val="E6C9A1"/>
    <a:srgbClr val="DBB690"/>
    <a:srgbClr val="DC3912"/>
    <a:srgbClr val="3366CC"/>
    <a:srgbClr val="E6C8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9335" autoAdjust="0"/>
  </p:normalViewPr>
  <p:slideViewPr>
    <p:cSldViewPr snapToGrid="0">
      <p:cViewPr varScale="1">
        <p:scale>
          <a:sx n="138" d="100"/>
          <a:sy n="138" d="100"/>
        </p:scale>
        <p:origin x="834" y="10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font" Target="fonts/font10.fntdata"/><Relationship Id="rId47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9.fntdata"/></Relationships>
</file>

<file path=ppt/media/image1.jpe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pt-BR" sz="11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 acordo com a pesquisa da Google, “o consumo de conteúdos de gastronomia via mobile representa 40% do tráfego desse tipo de vídeo no YouTube, enquanto no Google, 30% das pesquisas sobre o assunto também são mobile.”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938147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358874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100" dirty="0">
                <a:latin typeface="Century" panose="02040604050505020304" pitchFamily="18" charset="0"/>
              </a:rPr>
              <a:t>Você sente alguma dificuldade de compreender receitas em livros ou sites de receitas?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74191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100" dirty="0">
                <a:latin typeface="Century" panose="02040604050505020304" pitchFamily="18" charset="0"/>
              </a:rPr>
              <a:t>Em alguns sites as receitas são exibidas em grandes listas, você costuma se perder durante a execução da mesma?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877970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●"/>
              <a:tabLst/>
              <a:defRPr/>
            </a:pPr>
            <a:r>
              <a:rPr lang="pt-BR" sz="11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Você identifica facilmente possíveis receitas através dos ingredientes existentes na sua despensa?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791464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Shape 1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Shape 1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106785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PanelTitle-GrommetsCombin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19299" y="1403349"/>
            <a:ext cx="5111752" cy="1136650"/>
          </a:xfrm>
        </p:spPr>
        <p:txBody>
          <a:bodyPr anchor="b">
            <a:noAutofit/>
          </a:bodyPr>
          <a:lstStyle>
            <a:lvl1pPr algn="ctr">
              <a:defRPr sz="4050">
                <a:effectLst/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19299" y="2743198"/>
            <a:ext cx="5111752" cy="990602"/>
          </a:xfrm>
        </p:spPr>
        <p:txBody>
          <a:bodyPr anchor="t">
            <a:normAutofit/>
          </a:bodyPr>
          <a:lstStyle>
            <a:lvl1pPr marL="0" indent="0" algn="ctr">
              <a:buNone/>
              <a:defRPr sz="1575">
                <a:solidFill>
                  <a:schemeClr val="tx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987425" y="3778247"/>
            <a:ext cx="673100" cy="209550"/>
          </a:xfrm>
        </p:spPr>
        <p:txBody>
          <a:bodyPr/>
          <a:lstStyle/>
          <a:p>
            <a:fld id="{91AEB774-2429-4CF9-95DD-E8C696369258}" type="datetime1">
              <a:rPr lang="en-US" smtClean="0"/>
              <a:t>12/2/2017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019298" y="3778247"/>
            <a:ext cx="3910976" cy="2095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17676" y="3778247"/>
            <a:ext cx="413375" cy="209550"/>
          </a:xfrm>
        </p:spPr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2019299" y="2641598"/>
            <a:ext cx="5111751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08599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551" y="3611561"/>
            <a:ext cx="7207250" cy="425054"/>
          </a:xfrm>
        </p:spPr>
        <p:txBody>
          <a:bodyPr anchor="b">
            <a:normAutofit/>
          </a:bodyPr>
          <a:lstStyle>
            <a:lvl1pPr algn="ctr">
              <a:defRPr sz="18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1070" y="781050"/>
            <a:ext cx="7579479" cy="2501902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71551" y="4036615"/>
            <a:ext cx="7207250" cy="370284"/>
          </a:xfrm>
        </p:spPr>
        <p:txBody>
          <a:bodyPr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AB3C0-1840-4FEC-9C5F-FD9765B274C1}" type="datetime1">
              <a:rPr lang="en-US" smtClean="0"/>
              <a:t>12/2/2017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4112226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7901" y="736599"/>
            <a:ext cx="7194549" cy="2216151"/>
          </a:xfrm>
        </p:spPr>
        <p:txBody>
          <a:bodyPr anchor="ctr">
            <a:normAutofit/>
          </a:bodyPr>
          <a:lstStyle>
            <a:lvl1pPr algn="ctr">
              <a:defRPr sz="2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7901" y="3257550"/>
            <a:ext cx="7194549" cy="11493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7A82C-2677-4B66-83C3-FA9BEAAF75BB}" type="datetime1">
              <a:rPr lang="en-US" smtClean="0"/>
              <a:t>12/2/2017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1047127" y="3105149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49636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60" y="736599"/>
            <a:ext cx="6972299" cy="1778001"/>
          </a:xfrm>
        </p:spPr>
        <p:txBody>
          <a:bodyPr anchor="ctr">
            <a:normAutofit/>
          </a:bodyPr>
          <a:lstStyle>
            <a:lvl1pPr algn="ctr">
              <a:defRPr sz="2400" b="0" cap="none"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256109" y="2514600"/>
            <a:ext cx="6629402" cy="43815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1500"/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1" y="3257550"/>
            <a:ext cx="7207250" cy="11493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68C44-8D60-4BF6-98B9-D3DAB060066A}" type="datetime1">
              <a:rPr lang="en-US" smtClean="0"/>
              <a:t>12/2/2017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46510" y="659971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950200" y="2120903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047127" y="3105149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7486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552" y="2481436"/>
            <a:ext cx="7207251" cy="1101600"/>
          </a:xfrm>
        </p:spPr>
        <p:txBody>
          <a:bodyPr anchor="b">
            <a:normAutofit/>
          </a:bodyPr>
          <a:lstStyle>
            <a:lvl1pPr algn="l">
              <a:defRPr sz="2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1" y="3583036"/>
            <a:ext cx="7207251" cy="645300"/>
          </a:xfrm>
        </p:spPr>
        <p:txBody>
          <a:bodyPr anchor="t">
            <a:normAutofit/>
          </a:bodyPr>
          <a:lstStyle>
            <a:lvl1pPr marL="0" indent="0" algn="l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84AF2-2D16-4CED-90E4-E65CE27E2FFF}" type="datetime1">
              <a:rPr lang="en-US" smtClean="0"/>
              <a:t>12/2/2017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9437716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60" y="736599"/>
            <a:ext cx="6972299" cy="1682751"/>
          </a:xfrm>
        </p:spPr>
        <p:txBody>
          <a:bodyPr anchor="ctr">
            <a:normAutofit/>
          </a:bodyPr>
          <a:lstStyle>
            <a:lvl1pPr algn="ctr">
              <a:defRPr sz="2400" b="0" cap="none"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971551" y="2729484"/>
            <a:ext cx="7207251" cy="665226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1" y="3397250"/>
            <a:ext cx="7207251" cy="1009650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2E175-4820-488A-97FA-D744E24BFD72}" type="datetime1">
              <a:rPr lang="en-US" smtClean="0"/>
              <a:t>12/2/2017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46510" y="659971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950200" y="1949446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047127" y="257175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87851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551" y="736599"/>
            <a:ext cx="7207250" cy="1682751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idx="13"/>
          </p:nvPr>
        </p:nvSpPr>
        <p:spPr>
          <a:xfrm>
            <a:off x="971551" y="2722626"/>
            <a:ext cx="7207251" cy="630936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1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0" y="3352800"/>
            <a:ext cx="7207253" cy="1054100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A2551-9FAA-4149-A612-61A0DBABA009}" type="datetime1">
              <a:rPr lang="en-US" smtClean="0"/>
              <a:t>12/2/2017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1047127" y="257175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15418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0BF0F-F34D-4325-9E0B-6DCDBF9FFF5A}" type="datetime1">
              <a:rPr lang="en-US" smtClean="0"/>
              <a:t>12/2/2017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>
            <a:off x="1047127" y="181610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99897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49518" y="736599"/>
            <a:ext cx="1418171" cy="3670301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71549" y="736599"/>
            <a:ext cx="5574769" cy="3670301"/>
          </a:xfrm>
        </p:spPr>
        <p:txBody>
          <a:bodyPr vert="eaVert" anchor="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62620-656C-4EFC-828F-ECF97A37F97F}" type="datetime1">
              <a:rPr lang="en-US" smtClean="0"/>
              <a:t>12/2/2017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>
            <a:off x="6647918" y="742950"/>
            <a:ext cx="0" cy="36576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350138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8839529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03749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047127" y="1816100"/>
            <a:ext cx="7055474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81F14-DC15-4347-B582-FE2748605A48}" type="datetime1">
              <a:rPr lang="en-US" smtClean="0"/>
              <a:t>12/2/2017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2372894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302" y="1314454"/>
            <a:ext cx="6119016" cy="1366886"/>
          </a:xfrm>
        </p:spPr>
        <p:txBody>
          <a:bodyPr anchor="b">
            <a:normAutofit/>
          </a:bodyPr>
          <a:lstStyle>
            <a:lvl1pPr algn="ctr">
              <a:defRPr sz="33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1300" y="2884539"/>
            <a:ext cx="6119018" cy="71591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5F6AC-01AD-45C4-A371-B4B856139393}" type="datetime1">
              <a:rPr lang="en-US" smtClean="0"/>
              <a:t>12/2/2017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>
            <a:off x="1509542" y="2782939"/>
            <a:ext cx="6122535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40397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047127" y="181610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73836" y="1920240"/>
            <a:ext cx="3538728" cy="2482596"/>
          </a:xfrm>
        </p:spPr>
        <p:txBody>
          <a:bodyPr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36008" y="1920240"/>
            <a:ext cx="3538728" cy="2482596"/>
          </a:xfrm>
        </p:spPr>
        <p:txBody>
          <a:bodyPr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7FC02-1634-427E-B7A2-82A5E86581C9}" type="datetime1">
              <a:rPr lang="en-US" smtClean="0"/>
              <a:t>12/2/2017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1373380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0" y="1993900"/>
            <a:ext cx="3538728" cy="432197"/>
          </a:xfrm>
        </p:spPr>
        <p:txBody>
          <a:bodyPr anchor="b">
            <a:noAutofit/>
          </a:bodyPr>
          <a:lstStyle>
            <a:lvl1pPr marL="0" indent="0">
              <a:buNone/>
              <a:defRPr sz="2100" b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71550" y="2432447"/>
            <a:ext cx="3538728" cy="1974454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35503" y="1993900"/>
            <a:ext cx="3538728" cy="432197"/>
          </a:xfrm>
        </p:spPr>
        <p:txBody>
          <a:bodyPr anchor="b">
            <a:noAutofit/>
          </a:bodyPr>
          <a:lstStyle>
            <a:lvl1pPr marL="0" indent="0">
              <a:buNone/>
              <a:defRPr sz="2100" b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35503" y="2432447"/>
            <a:ext cx="3538728" cy="1974454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9E946-8600-44F1-A09F-46D57A0E312C}" type="datetime1">
              <a:rPr lang="en-US" smtClean="0"/>
              <a:t>12/2/2017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8" name="Straight Connector 17"/>
          <p:cNvCxnSpPr/>
          <p:nvPr/>
        </p:nvCxnSpPr>
        <p:spPr>
          <a:xfrm>
            <a:off x="1047127" y="181610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5403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267A2-EAF5-491C-BC1D-007709950A82}" type="datetime1">
              <a:rPr lang="en-US" smtClean="0"/>
              <a:t>12/2/2017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>
            <a:off x="1047127" y="181610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59901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13A26-8204-4DA6-86A8-5505588E8F8A}" type="datetime1">
              <a:rPr lang="en-US" smtClean="0"/>
              <a:t>12/2/2017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3189765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0359" y="1041401"/>
            <a:ext cx="2788841" cy="1028700"/>
          </a:xfrm>
        </p:spPr>
        <p:txBody>
          <a:bodyPr anchor="b">
            <a:normAutofit/>
          </a:bodyPr>
          <a:lstStyle>
            <a:lvl1pPr algn="ctr">
              <a:defRPr sz="18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1" y="736599"/>
            <a:ext cx="4102100" cy="3670301"/>
          </a:xfrm>
        </p:spPr>
        <p:txBody>
          <a:bodyPr anchor="ctr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70359" y="2273299"/>
            <a:ext cx="2788841" cy="1828803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69A9D-B1D2-42D2-B5C5-762B7103B51B}" type="datetime1">
              <a:rPr lang="en-US" smtClean="0"/>
              <a:t>12/2/2017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>
            <a:off x="1047127" y="2184400"/>
            <a:ext cx="26358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05997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549" y="1412874"/>
            <a:ext cx="4681362" cy="1028700"/>
          </a:xfrm>
        </p:spPr>
        <p:txBody>
          <a:bodyPr anchor="b">
            <a:normAutofit/>
          </a:bodyPr>
          <a:lstStyle>
            <a:lvl1pPr algn="ctr">
              <a:defRPr sz="21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71124" y="781050"/>
            <a:ext cx="2297510" cy="35814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71549" y="2441574"/>
            <a:ext cx="4681362" cy="1371600"/>
          </a:xfrm>
        </p:spPr>
        <p:txBody>
          <a:bodyPr anchor="t">
            <a:normAutofit/>
          </a:bodyPr>
          <a:lstStyle>
            <a:lvl1pPr marL="0" indent="0" algn="ctr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F31FF-3711-4132-AEA4-BE065C7A02AE}" type="datetime1">
              <a:rPr lang="en-US" smtClean="0"/>
              <a:t>12/2/2017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8124665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Content-GrommetsCombined.png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71552" y="736600"/>
            <a:ext cx="7200897" cy="9779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1" y="1917699"/>
            <a:ext cx="7200897" cy="248920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08126" y="4476750"/>
            <a:ext cx="1200150" cy="2095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23D45C6-05EC-4599-B962-AB6943EDC7B3}" type="datetime1">
              <a:rPr lang="en-US" smtClean="0"/>
              <a:t>12/2/2017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71551" y="4476750"/>
            <a:ext cx="5479425" cy="2095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65426" y="4476750"/>
            <a:ext cx="407023" cy="2095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728755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7" r:id="rId1"/>
    <p:sldLayoutId id="2147483858" r:id="rId2"/>
    <p:sldLayoutId id="2147483859" r:id="rId3"/>
    <p:sldLayoutId id="2147483860" r:id="rId4"/>
    <p:sldLayoutId id="2147483861" r:id="rId5"/>
    <p:sldLayoutId id="2147483862" r:id="rId6"/>
    <p:sldLayoutId id="2147483863" r:id="rId7"/>
    <p:sldLayoutId id="2147483864" r:id="rId8"/>
    <p:sldLayoutId id="2147483865" r:id="rId9"/>
    <p:sldLayoutId id="2147483866" r:id="rId10"/>
    <p:sldLayoutId id="2147483867" r:id="rId11"/>
    <p:sldLayoutId id="2147483868" r:id="rId12"/>
    <p:sldLayoutId id="2147483869" r:id="rId13"/>
    <p:sldLayoutId id="2147483870" r:id="rId14"/>
    <p:sldLayoutId id="2147483871" r:id="rId15"/>
    <p:sldLayoutId id="2147483872" r:id="rId16"/>
    <p:sldLayoutId id="2147483873" r:id="rId17"/>
    <p:sldLayoutId id="2147483874" r:id="rId18"/>
    <p:sldLayoutId id="2147483875" r:id="rId19"/>
  </p:sldLayoutIdLst>
  <p:hf hdr="0" ftr="0" dt="0"/>
  <p:txStyles>
    <p:titleStyle>
      <a:lvl1pPr algn="ctr" defTabSz="342900" rtl="0" eaLnBrk="1" latinLnBrk="0" hangingPunct="1">
        <a:spcBef>
          <a:spcPct val="0"/>
        </a:spcBef>
        <a:buNone/>
        <a:defRPr sz="33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143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5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9001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35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157288" indent="-128588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2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1500188" indent="-128588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05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05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05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05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05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>
            <a:spLocks noGrp="1"/>
          </p:cNvSpPr>
          <p:nvPr>
            <p:ph type="ctrTitle"/>
          </p:nvPr>
        </p:nvSpPr>
        <p:spPr>
          <a:xfrm>
            <a:off x="1338967" y="1353969"/>
            <a:ext cx="5017500" cy="15789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 sz="6000" dirty="0">
                <a:latin typeface="Century" panose="02040604050505020304" pitchFamily="18" charset="0"/>
              </a:rPr>
              <a:t>Let’s Cook</a:t>
            </a:r>
          </a:p>
          <a:p>
            <a:pPr lvl="0" algn="l">
              <a:spcBef>
                <a:spcPts val="0"/>
              </a:spcBef>
              <a:buNone/>
            </a:pPr>
            <a:r>
              <a:rPr lang="pt-BR" sz="2400" dirty="0">
                <a:latin typeface="Century" panose="02040604050505020304" pitchFamily="18" charset="0"/>
              </a:rPr>
              <a:t/>
            </a:r>
            <a:br>
              <a:rPr lang="pt-BR" sz="2400" dirty="0">
                <a:latin typeface="Century" panose="02040604050505020304" pitchFamily="18" charset="0"/>
              </a:rPr>
            </a:br>
            <a:r>
              <a:rPr lang="pt-BR" sz="2400" dirty="0">
                <a:latin typeface="Century" panose="02040604050505020304" pitchFamily="18" charset="0"/>
              </a:rPr>
              <a:t>	   Inovação Tecnológica</a:t>
            </a:r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5407" y="1408035"/>
            <a:ext cx="968130" cy="968130"/>
          </a:xfrm>
          <a:prstGeom prst="rect">
            <a:avLst/>
          </a:prstGeom>
        </p:spPr>
      </p:pic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84AB54D0-FBB0-4488-A6D3-D6B8E08935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911B4C-A7E6-48B5-A983-DDE2293F61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5066" y="1038173"/>
            <a:ext cx="7200897" cy="977900"/>
          </a:xfrm>
        </p:spPr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Comparativo das plataformas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A4D15D7-8E24-4F27-9060-55DB176847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995" y="2213189"/>
            <a:ext cx="8321040" cy="1778542"/>
          </a:xfrm>
          <a:prstGeom prst="rect">
            <a:avLst/>
          </a:prstGeom>
        </p:spPr>
      </p:pic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BC2AD43-5FB1-4EB5-B9A7-33FFA5B64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765426" y="4476750"/>
            <a:ext cx="407023" cy="209550"/>
          </a:xfrm>
        </p:spPr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10</a:t>
            </a:fld>
            <a:endParaRPr lang="pt-BR" sz="1000" dirty="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607803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F464D7C5-3DDC-4681-BEEB-B112954CD2C3}"/>
              </a:ext>
            </a:extLst>
          </p:cNvPr>
          <p:cNvSpPr txBox="1"/>
          <p:nvPr/>
        </p:nvSpPr>
        <p:spPr>
          <a:xfrm>
            <a:off x="2952189" y="777834"/>
            <a:ext cx="23342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Encontrar receitas.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89AA9664-9F41-4180-B39E-759CD9DB47F0}"/>
              </a:ext>
            </a:extLst>
          </p:cNvPr>
          <p:cNvSpPr txBox="1"/>
          <p:nvPr/>
        </p:nvSpPr>
        <p:spPr>
          <a:xfrm>
            <a:off x="2952189" y="1766295"/>
            <a:ext cx="42684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Identificação dos ingredientes.</a:t>
            </a:r>
            <a:endParaRPr lang="pt-BR" sz="16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B4A59041-CB82-48A9-8A78-24C0608EDD61}"/>
              </a:ext>
            </a:extLst>
          </p:cNvPr>
          <p:cNvSpPr txBox="1"/>
          <p:nvPr/>
        </p:nvSpPr>
        <p:spPr>
          <a:xfrm>
            <a:off x="2952188" y="2789382"/>
            <a:ext cx="53930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Compreender o como preparar a receita.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282D3EAE-51F2-4171-A320-4B5E8FB2A4EB}"/>
              </a:ext>
            </a:extLst>
          </p:cNvPr>
          <p:cNvSpPr txBox="1"/>
          <p:nvPr/>
        </p:nvSpPr>
        <p:spPr>
          <a:xfrm>
            <a:off x="2952190" y="3812469"/>
            <a:ext cx="2592376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Publicar uma receita.</a:t>
            </a:r>
          </a:p>
          <a:p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CCBFF47-7ECE-4482-9D57-EAD134FC27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5185" y="372795"/>
            <a:ext cx="1230959" cy="438912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1F1A6E65-56C6-4E19-901A-B159048E1E1F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7698735" y="4368315"/>
            <a:ext cx="548700" cy="393600"/>
          </a:xfrm>
        </p:spPr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 panose="020B0604020202020204" charset="0"/>
              </a:rPr>
              <a:t>11</a:t>
            </a:fld>
            <a:endParaRPr lang="pt-BR" sz="1000" dirty="0">
              <a:latin typeface="Lat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9716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DDC22E-FCB3-486A-B6C0-453CEA949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Pesquisa de Mercado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7F35742-F3A3-4093-90B8-7688C866EB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1551" y="1966936"/>
            <a:ext cx="7200897" cy="2489202"/>
          </a:xfrm>
        </p:spPr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Receitas mal formuladas.</a:t>
            </a:r>
          </a:p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Falta de assistência no preparo de uma receita.</a:t>
            </a:r>
          </a:p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Elementos de medidas incoerentes.</a:t>
            </a:r>
          </a:p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Dificuldade na procura de receitas com ingredientes da despensa.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1F5B8D0-620E-4075-98FA-FB2DA6434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12</a:t>
            </a:fld>
            <a:endParaRPr lang="pt-BR" sz="100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674388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Dificuldade de compreender receitas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829175" y="2400300"/>
            <a:ext cx="51328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Sim</a:t>
            </a:r>
          </a:p>
          <a:p>
            <a:endParaRPr lang="pt-BR" dirty="0"/>
          </a:p>
          <a:p>
            <a:r>
              <a:rPr lang="pt-BR" dirty="0"/>
              <a:t>Não</a:t>
            </a:r>
          </a:p>
        </p:txBody>
      </p:sp>
      <p:sp>
        <p:nvSpPr>
          <p:cNvPr id="6" name="Oval 5"/>
          <p:cNvSpPr/>
          <p:nvPr/>
        </p:nvSpPr>
        <p:spPr>
          <a:xfrm>
            <a:off x="4676775" y="2476500"/>
            <a:ext cx="152400" cy="152400"/>
          </a:xfrm>
          <a:prstGeom prst="ellipse">
            <a:avLst/>
          </a:prstGeom>
          <a:solidFill>
            <a:srgbClr val="B0875C"/>
          </a:solidFill>
          <a:ln>
            <a:solidFill>
              <a:srgbClr val="B087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Oval 6"/>
          <p:cNvSpPr/>
          <p:nvPr/>
        </p:nvSpPr>
        <p:spPr>
          <a:xfrm>
            <a:off x="4676775" y="2895599"/>
            <a:ext cx="152400" cy="152400"/>
          </a:xfrm>
          <a:prstGeom prst="ellipse">
            <a:avLst/>
          </a:prstGeom>
          <a:solidFill>
            <a:srgbClr val="DBB690"/>
          </a:solidFill>
          <a:ln>
            <a:solidFill>
              <a:srgbClr val="DBB6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Espaço Reservado para Conteúdo 9">
            <a:extLst>
              <a:ext uri="{FF2B5EF4-FFF2-40B4-BE49-F238E27FC236}">
                <a16:creationId xmlns:a16="http://schemas.microsoft.com/office/drawing/2014/main" id="{F708C451-68F2-4A8C-B354-2DD8653DA6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92306" y="1894364"/>
            <a:ext cx="2561110" cy="24892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1F306681-1C2B-4AD3-97F6-E18172F01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13</a:t>
            </a:fld>
            <a:endParaRPr lang="pt-BR" sz="10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8EBEB9C7-392C-47A4-83CF-0B019C3E67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49084" y="2420038"/>
            <a:ext cx="716342" cy="73768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D5C85DFA-C399-4B5E-BC82-62B0EB499BE6}"/>
              </a:ext>
            </a:extLst>
          </p:cNvPr>
          <p:cNvSpPr txBox="1"/>
          <p:nvPr/>
        </p:nvSpPr>
        <p:spPr>
          <a:xfrm>
            <a:off x="6848117" y="2143039"/>
            <a:ext cx="11208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solidFill>
                  <a:schemeClr val="bg2">
                    <a:lumMod val="10000"/>
                  </a:schemeClr>
                </a:solidFill>
              </a:rPr>
              <a:t>Visualizações</a:t>
            </a:r>
          </a:p>
        </p:txBody>
      </p:sp>
    </p:spTree>
    <p:extLst>
      <p:ext uri="{BB962C8B-B14F-4D97-AF65-F5344CB8AC3E}">
        <p14:creationId xmlns:p14="http://schemas.microsoft.com/office/powerpoint/2010/main" val="1493183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326" y="684068"/>
            <a:ext cx="8486773" cy="977900"/>
          </a:xfrm>
        </p:spPr>
        <p:txBody>
          <a:bodyPr>
            <a:noAutofit/>
          </a:bodyPr>
          <a:lstStyle/>
          <a:p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Se perder durante o preparo da receita</a:t>
            </a:r>
          </a:p>
        </p:txBody>
      </p:sp>
      <p:pic>
        <p:nvPicPr>
          <p:cNvPr id="14" name="Espaço Reservado para Conteúdo 13">
            <a:extLst>
              <a:ext uri="{FF2B5EF4-FFF2-40B4-BE49-F238E27FC236}">
                <a16:creationId xmlns:a16="http://schemas.microsoft.com/office/drawing/2014/main" id="{BB401C2E-216A-40B2-8517-0F5861A457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42802" y="1894364"/>
            <a:ext cx="2654778" cy="2489200"/>
          </a:xfrm>
        </p:spPr>
      </p:pic>
      <p:sp>
        <p:nvSpPr>
          <p:cNvPr id="15" name="TextBox 4">
            <a:extLst>
              <a:ext uri="{FF2B5EF4-FFF2-40B4-BE49-F238E27FC236}">
                <a16:creationId xmlns:a16="http://schemas.microsoft.com/office/drawing/2014/main" id="{55695796-5C19-4D70-AE64-D30018DDDF2C}"/>
              </a:ext>
            </a:extLst>
          </p:cNvPr>
          <p:cNvSpPr txBox="1"/>
          <p:nvPr/>
        </p:nvSpPr>
        <p:spPr>
          <a:xfrm>
            <a:off x="4829175" y="2400300"/>
            <a:ext cx="51328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Sim</a:t>
            </a:r>
          </a:p>
          <a:p>
            <a:endParaRPr lang="pt-BR" dirty="0"/>
          </a:p>
          <a:p>
            <a:r>
              <a:rPr lang="pt-BR" dirty="0"/>
              <a:t>Não</a:t>
            </a:r>
          </a:p>
        </p:txBody>
      </p:sp>
      <p:sp>
        <p:nvSpPr>
          <p:cNvPr id="16" name="Oval 5">
            <a:extLst>
              <a:ext uri="{FF2B5EF4-FFF2-40B4-BE49-F238E27FC236}">
                <a16:creationId xmlns:a16="http://schemas.microsoft.com/office/drawing/2014/main" id="{C4DACA1A-6553-4A2F-B625-883AC195F322}"/>
              </a:ext>
            </a:extLst>
          </p:cNvPr>
          <p:cNvSpPr/>
          <p:nvPr/>
        </p:nvSpPr>
        <p:spPr>
          <a:xfrm>
            <a:off x="4676775" y="2476500"/>
            <a:ext cx="152400" cy="152400"/>
          </a:xfrm>
          <a:prstGeom prst="ellipse">
            <a:avLst/>
          </a:prstGeom>
          <a:solidFill>
            <a:srgbClr val="B0875C"/>
          </a:solidFill>
          <a:ln>
            <a:solidFill>
              <a:srgbClr val="B087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Oval 6">
            <a:extLst>
              <a:ext uri="{FF2B5EF4-FFF2-40B4-BE49-F238E27FC236}">
                <a16:creationId xmlns:a16="http://schemas.microsoft.com/office/drawing/2014/main" id="{A04E15A2-1C51-4C6E-A4C4-9232E4FCFF91}"/>
              </a:ext>
            </a:extLst>
          </p:cNvPr>
          <p:cNvSpPr/>
          <p:nvPr/>
        </p:nvSpPr>
        <p:spPr>
          <a:xfrm>
            <a:off x="4676775" y="2895599"/>
            <a:ext cx="152400" cy="152400"/>
          </a:xfrm>
          <a:prstGeom prst="ellipse">
            <a:avLst/>
          </a:prstGeom>
          <a:solidFill>
            <a:srgbClr val="DBB690"/>
          </a:solidFill>
          <a:ln>
            <a:solidFill>
              <a:srgbClr val="DBB6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F1C04BA-83BD-417F-8996-48A763BEF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14</a:t>
            </a:fld>
            <a:endParaRPr lang="pt-BR" sz="1000" dirty="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4141906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7696E3-9FC0-489A-8192-855E6C3C1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773" y="785169"/>
            <a:ext cx="7539401" cy="1020284"/>
          </a:xfrm>
        </p:spPr>
        <p:txBody>
          <a:bodyPr>
            <a:noAutofit/>
          </a:bodyPr>
          <a:lstStyle/>
          <a:p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Identificação de receitas através dos ingredientes</a:t>
            </a:r>
          </a:p>
        </p:txBody>
      </p:sp>
      <p:sp>
        <p:nvSpPr>
          <p:cNvPr id="6" name="TextBox 4">
            <a:extLst>
              <a:ext uri="{FF2B5EF4-FFF2-40B4-BE49-F238E27FC236}">
                <a16:creationId xmlns:a16="http://schemas.microsoft.com/office/drawing/2014/main" id="{D3B59C13-CAF8-40AD-85DE-5A7EB0DC717C}"/>
              </a:ext>
            </a:extLst>
          </p:cNvPr>
          <p:cNvSpPr txBox="1"/>
          <p:nvPr/>
        </p:nvSpPr>
        <p:spPr>
          <a:xfrm>
            <a:off x="4829175" y="2400300"/>
            <a:ext cx="51328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Sim</a:t>
            </a:r>
          </a:p>
          <a:p>
            <a:endParaRPr lang="pt-BR" dirty="0"/>
          </a:p>
          <a:p>
            <a:r>
              <a:rPr lang="pt-BR" dirty="0"/>
              <a:t>Não</a:t>
            </a:r>
          </a:p>
        </p:txBody>
      </p:sp>
      <p:sp>
        <p:nvSpPr>
          <p:cNvPr id="7" name="Oval 5">
            <a:extLst>
              <a:ext uri="{FF2B5EF4-FFF2-40B4-BE49-F238E27FC236}">
                <a16:creationId xmlns:a16="http://schemas.microsoft.com/office/drawing/2014/main" id="{92256597-1AEE-43FC-A15E-EE04FA307D7B}"/>
              </a:ext>
            </a:extLst>
          </p:cNvPr>
          <p:cNvSpPr/>
          <p:nvPr/>
        </p:nvSpPr>
        <p:spPr>
          <a:xfrm>
            <a:off x="4676775" y="2476500"/>
            <a:ext cx="152400" cy="152400"/>
          </a:xfrm>
          <a:prstGeom prst="ellipse">
            <a:avLst/>
          </a:prstGeom>
          <a:solidFill>
            <a:srgbClr val="B0875C"/>
          </a:solidFill>
          <a:ln>
            <a:solidFill>
              <a:srgbClr val="B087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Oval 6">
            <a:extLst>
              <a:ext uri="{FF2B5EF4-FFF2-40B4-BE49-F238E27FC236}">
                <a16:creationId xmlns:a16="http://schemas.microsoft.com/office/drawing/2014/main" id="{001DEEB7-6E46-4A6C-8B2E-05A8561A2311}"/>
              </a:ext>
            </a:extLst>
          </p:cNvPr>
          <p:cNvSpPr/>
          <p:nvPr/>
        </p:nvSpPr>
        <p:spPr>
          <a:xfrm>
            <a:off x="4676775" y="2895599"/>
            <a:ext cx="152400" cy="152400"/>
          </a:xfrm>
          <a:prstGeom prst="ellipse">
            <a:avLst/>
          </a:prstGeom>
          <a:solidFill>
            <a:srgbClr val="DBB690"/>
          </a:solidFill>
          <a:ln>
            <a:solidFill>
              <a:srgbClr val="DBB6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C8580E0C-DA60-47D9-AAA3-D41BA74FA3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2269" y="1879076"/>
            <a:ext cx="2585367" cy="251977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91CF8F6A-27DC-4E57-BD15-1E14582A4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15</a:t>
            </a:fld>
            <a:endParaRPr lang="pt-BR" sz="100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905088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5C32B0-9D04-40E7-BA4A-AD88BD884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624" y="736600"/>
            <a:ext cx="8436655" cy="977900"/>
          </a:xfrm>
        </p:spPr>
        <p:txBody>
          <a:bodyPr>
            <a:noAutofit/>
          </a:bodyPr>
          <a:lstStyle/>
          <a:p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O uso de um aplicativo capaz de identificar receitas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C39A010D-3C5B-4908-ABD6-DF8F94933B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90634" y="1903632"/>
            <a:ext cx="2617674" cy="2489200"/>
          </a:xfrm>
        </p:spPr>
      </p:pic>
      <p:sp>
        <p:nvSpPr>
          <p:cNvPr id="6" name="TextBox 4">
            <a:extLst>
              <a:ext uri="{FF2B5EF4-FFF2-40B4-BE49-F238E27FC236}">
                <a16:creationId xmlns:a16="http://schemas.microsoft.com/office/drawing/2014/main" id="{A09A3EF8-2ED9-42FA-8515-89031A6C9CFA}"/>
              </a:ext>
            </a:extLst>
          </p:cNvPr>
          <p:cNvSpPr txBox="1"/>
          <p:nvPr/>
        </p:nvSpPr>
        <p:spPr>
          <a:xfrm>
            <a:off x="4829175" y="2400300"/>
            <a:ext cx="51328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Sim</a:t>
            </a:r>
          </a:p>
          <a:p>
            <a:endParaRPr lang="pt-BR" dirty="0"/>
          </a:p>
          <a:p>
            <a:r>
              <a:rPr lang="pt-BR" dirty="0"/>
              <a:t>Não</a:t>
            </a:r>
          </a:p>
        </p:txBody>
      </p:sp>
      <p:sp>
        <p:nvSpPr>
          <p:cNvPr id="7" name="Oval 5">
            <a:extLst>
              <a:ext uri="{FF2B5EF4-FFF2-40B4-BE49-F238E27FC236}">
                <a16:creationId xmlns:a16="http://schemas.microsoft.com/office/drawing/2014/main" id="{DD0D3A89-9C56-45A1-8B3A-D8738BBE2265}"/>
              </a:ext>
            </a:extLst>
          </p:cNvPr>
          <p:cNvSpPr/>
          <p:nvPr/>
        </p:nvSpPr>
        <p:spPr>
          <a:xfrm>
            <a:off x="4676775" y="2476500"/>
            <a:ext cx="152400" cy="152400"/>
          </a:xfrm>
          <a:prstGeom prst="ellipse">
            <a:avLst/>
          </a:prstGeom>
          <a:solidFill>
            <a:srgbClr val="B0875C"/>
          </a:solidFill>
          <a:ln>
            <a:solidFill>
              <a:srgbClr val="B087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Oval 6">
            <a:extLst>
              <a:ext uri="{FF2B5EF4-FFF2-40B4-BE49-F238E27FC236}">
                <a16:creationId xmlns:a16="http://schemas.microsoft.com/office/drawing/2014/main" id="{12E5CEC5-D81E-49A5-B834-889181659A6B}"/>
              </a:ext>
            </a:extLst>
          </p:cNvPr>
          <p:cNvSpPr/>
          <p:nvPr/>
        </p:nvSpPr>
        <p:spPr>
          <a:xfrm>
            <a:off x="4676775" y="2895599"/>
            <a:ext cx="152400" cy="152400"/>
          </a:xfrm>
          <a:prstGeom prst="ellipse">
            <a:avLst/>
          </a:prstGeom>
          <a:solidFill>
            <a:srgbClr val="DBB690"/>
          </a:solidFill>
          <a:ln>
            <a:solidFill>
              <a:srgbClr val="DBB6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409FCD7E-FAC2-4DC9-8251-28A16F9E8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16</a:t>
            </a:fld>
            <a:endParaRPr lang="pt-BR" sz="100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110006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3B656-E6A3-41EF-BC36-C709B25F2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Busca de Receitas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06D7F93-C39A-4703-84C9-580D066E01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Busca de receitas através do nome, ingredientes e descrição;</a:t>
            </a:r>
          </a:p>
          <a:p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Filtrar receitas por Categoria,Tempo 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de 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Preparo e Avaliação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E402F96-7DA1-44E0-85AD-FDCA12EAE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17</a:t>
            </a:fld>
            <a:endParaRPr lang="pt-BR" sz="1000" dirty="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062165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D60DC9-D42F-4051-B766-95E60BF81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Publicar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220D25E-72DE-47AD-89EE-68A0714D09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Compartilhamento da Receita com a comunidade;</a:t>
            </a:r>
          </a:p>
          <a:p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Representação do preparo atraves de:</a:t>
            </a:r>
          </a:p>
          <a:p>
            <a:pPr lvl="1"/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Categorização 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da Receita;</a:t>
            </a:r>
          </a:p>
          <a:p>
            <a:pPr lvl="1"/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Estruturação de Etapas e Passos;</a:t>
            </a:r>
          </a:p>
          <a:p>
            <a:pPr lvl="1"/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Representação de dicas e cronômetros;</a:t>
            </a:r>
          </a:p>
          <a:p>
            <a:pPr lvl="1"/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Inclusão dos Ingredientes e respectivas unidades de medida;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7705572-9301-4F12-8F98-0409335A2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18</a:t>
            </a:fld>
            <a:endParaRPr lang="pt-BR" sz="100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110792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0A81F4-2107-4D11-ADB8-197A92DA4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Lista de Compras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AF7BE49-8AED-41E8-8B03-6EA68EC729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Criação de Lista através de Receitas;</a:t>
            </a:r>
          </a:p>
          <a:p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Manipulação 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dos 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Ingredientes;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Integração dos ingredientes na Despensa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5C914E4-A77A-45EF-B32C-20D8A624E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19</a:t>
            </a:fld>
            <a:endParaRPr lang="pt-BR" sz="1000" dirty="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472526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1D84F6-00C7-4870-8FC5-B2B08FEE9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Equipe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F209A23-40FA-426C-AA57-7F2974D857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02589" y="1733547"/>
            <a:ext cx="4102100" cy="295275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Professor Orientador:</a:t>
            </a:r>
          </a:p>
          <a:p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André Miranda Pimenta.</a:t>
            </a:r>
            <a:endParaRPr lang="pt-BR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Professor Avaliador:</a:t>
            </a:r>
          </a:p>
          <a:p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Alexandre Dequech.</a:t>
            </a:r>
            <a:endParaRPr lang="pt-BR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Profissional Convidado:</a:t>
            </a:r>
          </a:p>
          <a:p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Pessoa</a:t>
            </a:r>
          </a:p>
          <a:p>
            <a:pPr marL="0" indent="0">
              <a:buNone/>
            </a:pP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FAE261A-1E13-411A-B179-D37BCB7E11E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Fabio Henrique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Henrique Merlin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Marcelo Rivera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Rodrigo Rivera</a:t>
            </a:r>
            <a:endParaRPr lang="pt-BR" sz="1800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C4C0168C-C44B-4405-B122-3510C4E57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tx1">
                    <a:lumMod val="85000"/>
                    <a:lumOff val="15000"/>
                  </a:schemeClr>
                </a:solidFill>
                <a:latin typeface="Lato"/>
                <a:ea typeface="Lato"/>
                <a:cs typeface="Lato"/>
                <a:sym typeface="Lato"/>
              </a:rPr>
              <a:t>2</a:t>
            </a:fld>
            <a:endParaRPr lang="pt-BR" sz="1000">
              <a:solidFill>
                <a:schemeClr val="tx1">
                  <a:lumMod val="85000"/>
                  <a:lumOff val="1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956904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38CD4B-F7A1-46AF-93FD-51100C6778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Despensa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63EA604-FBF6-42E7-A6FC-F12BB76035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Buscar 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Receitas compatíveis com Ingredientes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Manipulação 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dos 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Ingredientes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Filtrar receitas 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compativeis por 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Categoria,Tempo de Preparo e Avaliação;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1B657E0-F80E-4243-BAB3-D6D258EDD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20</a:t>
            </a:fld>
            <a:endParaRPr lang="pt-BR" sz="100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930148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CE7EC1-9BB2-45BB-9EA5-1A8D20DCCE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Preparo Interativo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6242DDE-FB05-4A6E-853D-7C2C6BF4D6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Facilitar a Separação 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de Ingredientes;</a:t>
            </a:r>
          </a:p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Marcador de Etapas e Passos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Cronometro e Dicas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% de preparo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  <a:p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Duração 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de Preparo;</a:t>
            </a:r>
          </a:p>
          <a:p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Feedback do Cozinheiro através da Avaliação;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DC9FA9B-1881-41AF-8FFC-158D28C4A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21</a:t>
            </a:fld>
            <a:endParaRPr lang="pt-BR" sz="100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488401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911B4C-A7E6-48B5-A983-DDE2293F61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5066" y="1038173"/>
            <a:ext cx="7200897" cy="977900"/>
          </a:xfrm>
        </p:spPr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Comparativo das plataformas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A4D15D7-8E24-4F27-9060-55DB176847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995" y="2016073"/>
            <a:ext cx="8321040" cy="2172774"/>
          </a:xfrm>
          <a:prstGeom prst="rect">
            <a:avLst/>
          </a:prstGeom>
        </p:spPr>
      </p:pic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7E5C518-B9C3-40EF-9327-DEEB83FC7A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22</a:t>
            </a:fld>
            <a:endParaRPr lang="pt-BR" sz="100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673182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"/>
          <p:cNvSpPr txBox="1">
            <a:spLocks/>
          </p:cNvSpPr>
          <p:nvPr/>
        </p:nvSpPr>
        <p:spPr>
          <a:xfrm>
            <a:off x="895350" y="805550"/>
            <a:ext cx="7422000" cy="2911200"/>
          </a:xfrm>
          <a:prstGeom prst="rect">
            <a:avLst/>
          </a:prstGeom>
        </p:spPr>
        <p:txBody>
          <a:bodyPr/>
          <a:lstStyle>
            <a:lvl1pPr marL="2143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SzPct val="115000"/>
              <a:buFont typeface="Arial"/>
              <a:buChar char="•"/>
              <a:defRPr sz="15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001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SzPct val="115000"/>
              <a:buFont typeface="Arial"/>
              <a:buChar char="•"/>
              <a:defRPr sz="135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157288" indent="-128588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SzPct val="115000"/>
              <a:buFont typeface="Arial"/>
              <a:buChar char="•"/>
              <a:defRPr sz="12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500188" indent="-128588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SzPct val="115000"/>
              <a:buFont typeface="Arial"/>
              <a:buChar char="•"/>
              <a:defRPr sz="105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SzPct val="115000"/>
              <a:buFont typeface="Arial"/>
              <a:buChar char="•"/>
              <a:defRPr sz="105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SzPct val="115000"/>
              <a:buFont typeface="Arial"/>
              <a:buChar char="•"/>
              <a:defRPr sz="105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SzPct val="115000"/>
              <a:buFont typeface="Arial"/>
              <a:buChar char="•"/>
              <a:defRPr sz="105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SzPct val="115000"/>
              <a:buFont typeface="Arial"/>
              <a:buChar char="•"/>
              <a:defRPr sz="105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Receitas padronizadas.</a:t>
            </a:r>
          </a:p>
          <a:p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Preparo interativo, que auxilia o cozinheiro.</a:t>
            </a:r>
          </a:p>
          <a:p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Padronização de medidas.</a:t>
            </a:r>
          </a:p>
          <a:p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Módulo de despensa vínculado as receitas.</a:t>
            </a:r>
          </a:p>
          <a:p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Lista 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de compras.</a:t>
            </a:r>
          </a:p>
          <a:p>
            <a:endParaRPr lang="pt-BR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606DFF6-3C2D-4313-8E75-28234FBFB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23</a:t>
            </a:fld>
            <a:endParaRPr lang="pt-BR" sz="1000" dirty="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826689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731898-9806-49A4-8D3E-2384DF32C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Tecnologias Utilizadas</a:t>
            </a: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E640472-342B-4FA6-9484-DA1D7913DF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332352" y="2003948"/>
            <a:ext cx="1117499" cy="432197"/>
          </a:xfrm>
        </p:spPr>
        <p:txBody>
          <a:bodyPr/>
          <a:lstStyle/>
          <a:p>
            <a:r>
              <a:rPr lang="pt-B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Angular</a:t>
            </a:r>
          </a:p>
        </p:txBody>
      </p:sp>
      <p:pic>
        <p:nvPicPr>
          <p:cNvPr id="9" name="Espaço Reservado para Conteúdo 8">
            <a:extLst>
              <a:ext uri="{FF2B5EF4-FFF2-40B4-BE49-F238E27FC236}">
                <a16:creationId xmlns:a16="http://schemas.microsoft.com/office/drawing/2014/main" id="{0CA2CB4E-296A-48AC-A484-2284684C5AD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863071" y="2426097"/>
            <a:ext cx="2056062" cy="2056062"/>
          </a:xfrm>
        </p:spPr>
      </p:pic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7DD4E121-04B0-46EF-9879-0811F11201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842760" y="2003948"/>
            <a:ext cx="3569720" cy="432197"/>
          </a:xfrm>
        </p:spPr>
        <p:txBody>
          <a:bodyPr/>
          <a:lstStyle/>
          <a:p>
            <a:r>
              <a:rPr lang="pt-B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Visual Studio Code</a:t>
            </a:r>
          </a:p>
        </p:txBody>
      </p:sp>
      <p:pic>
        <p:nvPicPr>
          <p:cNvPr id="11" name="Espaço Reservado para Conteúdo 10">
            <a:extLst>
              <a:ext uri="{FF2B5EF4-FFF2-40B4-BE49-F238E27FC236}">
                <a16:creationId xmlns:a16="http://schemas.microsoft.com/office/drawing/2014/main" id="{B2A28648-4C44-467A-A9F6-1A940A473073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113610" y="2436145"/>
            <a:ext cx="1970755" cy="1970755"/>
          </a:xfrm>
        </p:spPr>
      </p:pic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05798AD-964A-4154-82E5-838D1C64C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71493" y="4482159"/>
            <a:ext cx="407023" cy="209550"/>
          </a:xfrm>
        </p:spPr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24</a:t>
            </a:fld>
            <a:endParaRPr lang="pt-BR" sz="100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031569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731898-9806-49A4-8D3E-2384DF32C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Tecnologias Utilizadas</a:t>
            </a: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E640472-342B-4FA6-9484-DA1D7913DF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95104" y="1997222"/>
            <a:ext cx="791995" cy="432197"/>
          </a:xfrm>
        </p:spPr>
        <p:txBody>
          <a:bodyPr/>
          <a:lstStyle/>
          <a:p>
            <a:r>
              <a:rPr lang="pt-B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Java</a:t>
            </a:r>
          </a:p>
        </p:txBody>
      </p:sp>
      <p:pic>
        <p:nvPicPr>
          <p:cNvPr id="9" name="Espaço Reservado para Conteúdo 8">
            <a:extLst>
              <a:ext uri="{FF2B5EF4-FFF2-40B4-BE49-F238E27FC236}">
                <a16:creationId xmlns:a16="http://schemas.microsoft.com/office/drawing/2014/main" id="{0CA2CB4E-296A-48AC-A484-2284684C5AD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863071" y="2426097"/>
            <a:ext cx="2056062" cy="2056062"/>
          </a:xfrm>
        </p:spPr>
      </p:pic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7DD4E121-04B0-46EF-9879-0811F11201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416021" y="2009305"/>
            <a:ext cx="1365932" cy="432197"/>
          </a:xfrm>
        </p:spPr>
        <p:txBody>
          <a:bodyPr/>
          <a:lstStyle/>
          <a:p>
            <a:r>
              <a:rPr lang="pt-B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NetBeans</a:t>
            </a:r>
          </a:p>
        </p:txBody>
      </p:sp>
      <p:pic>
        <p:nvPicPr>
          <p:cNvPr id="11" name="Espaço Reservado para Conteúdo 10">
            <a:extLst>
              <a:ext uri="{FF2B5EF4-FFF2-40B4-BE49-F238E27FC236}">
                <a16:creationId xmlns:a16="http://schemas.microsoft.com/office/drawing/2014/main" id="{B2A28648-4C44-467A-A9F6-1A940A473073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113610" y="2441502"/>
            <a:ext cx="1970755" cy="1960041"/>
          </a:xfrm>
        </p:spPr>
      </p:pic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05798AD-964A-4154-82E5-838D1C64C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50392" y="4482159"/>
            <a:ext cx="407023" cy="209550"/>
          </a:xfrm>
        </p:spPr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25</a:t>
            </a:fld>
            <a:endParaRPr lang="pt-BR" sz="100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189438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731898-9806-49A4-8D3E-2384DF32C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Tecnologias Utilizadas</a:t>
            </a: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E640472-342B-4FA6-9484-DA1D7913DF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08135" y="1993900"/>
            <a:ext cx="1365932" cy="432197"/>
          </a:xfrm>
        </p:spPr>
        <p:txBody>
          <a:bodyPr/>
          <a:lstStyle/>
          <a:p>
            <a:r>
              <a:rPr lang="pt-B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Hibernate</a:t>
            </a:r>
          </a:p>
        </p:txBody>
      </p:sp>
      <p:pic>
        <p:nvPicPr>
          <p:cNvPr id="9" name="Espaço Reservado para Conteúdo 8">
            <a:extLst>
              <a:ext uri="{FF2B5EF4-FFF2-40B4-BE49-F238E27FC236}">
                <a16:creationId xmlns:a16="http://schemas.microsoft.com/office/drawing/2014/main" id="{0CA2CB4E-296A-48AC-A484-2284684C5AD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868688" y="2426097"/>
            <a:ext cx="2044827" cy="2056062"/>
          </a:xfrm>
        </p:spPr>
      </p:pic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7DD4E121-04B0-46EF-9879-0811F11201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560877" y="1993900"/>
            <a:ext cx="1076219" cy="432197"/>
          </a:xfrm>
        </p:spPr>
        <p:txBody>
          <a:bodyPr/>
          <a:lstStyle/>
          <a:p>
            <a:r>
              <a:rPr lang="pt-B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MySQL</a:t>
            </a:r>
          </a:p>
        </p:txBody>
      </p:sp>
      <p:pic>
        <p:nvPicPr>
          <p:cNvPr id="11" name="Espaço Reservado para Conteúdo 10">
            <a:extLst>
              <a:ext uri="{FF2B5EF4-FFF2-40B4-BE49-F238E27FC236}">
                <a16:creationId xmlns:a16="http://schemas.microsoft.com/office/drawing/2014/main" id="{B2A28648-4C44-467A-A9F6-1A940A473073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113610" y="2467760"/>
            <a:ext cx="1970755" cy="1907524"/>
          </a:xfrm>
        </p:spPr>
      </p:pic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05798AD-964A-4154-82E5-838D1C64C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78527" y="4482159"/>
            <a:ext cx="407023" cy="209550"/>
          </a:xfrm>
        </p:spPr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26</a:t>
            </a:fld>
            <a:endParaRPr lang="pt-BR" sz="1000" dirty="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660620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731898-9806-49A4-8D3E-2384DF32C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Tecnologias Utilizadas</a:t>
            </a: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E640472-342B-4FA6-9484-DA1D7913DF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08134" y="1993900"/>
            <a:ext cx="1435397" cy="432197"/>
          </a:xfrm>
        </p:spPr>
        <p:txBody>
          <a:bodyPr/>
          <a:lstStyle/>
          <a:p>
            <a:r>
              <a:rPr lang="pt-BR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Rest</a:t>
            </a:r>
            <a:r>
              <a:rPr lang="pt-B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Easy</a:t>
            </a:r>
            <a:endParaRPr lang="pt-BR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Espaço Reservado para Conteúdo 8">
            <a:extLst>
              <a:ext uri="{FF2B5EF4-FFF2-40B4-BE49-F238E27FC236}">
                <a16:creationId xmlns:a16="http://schemas.microsoft.com/office/drawing/2014/main" id="{0CA2CB4E-296A-48AC-A484-2284684C5AD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868688" y="2448205"/>
            <a:ext cx="2044827" cy="2011845"/>
          </a:xfrm>
        </p:spPr>
      </p:pic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7DD4E121-04B0-46EF-9879-0811F11201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560877" y="1993900"/>
            <a:ext cx="1076219" cy="432197"/>
          </a:xfrm>
        </p:spPr>
        <p:txBody>
          <a:bodyPr/>
          <a:lstStyle/>
          <a:p>
            <a:r>
              <a:rPr lang="pt-BR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WildFly</a:t>
            </a:r>
            <a:endParaRPr lang="pt-BR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Espaço Reservado para Conteúdo 10">
            <a:extLst>
              <a:ext uri="{FF2B5EF4-FFF2-40B4-BE49-F238E27FC236}">
                <a16:creationId xmlns:a16="http://schemas.microsoft.com/office/drawing/2014/main" id="{B2A28648-4C44-467A-A9F6-1A940A473073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139986" y="2467760"/>
            <a:ext cx="1918003" cy="1907524"/>
          </a:xfrm>
          <a:prstGeom prst="rect">
            <a:avLst/>
          </a:prstGeom>
        </p:spPr>
      </p:pic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05798AD-964A-4154-82E5-838D1C64C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85561" y="4460050"/>
            <a:ext cx="407023" cy="209550"/>
          </a:xfrm>
        </p:spPr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27</a:t>
            </a:fld>
            <a:endParaRPr lang="pt-BR" sz="1000" dirty="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808104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5DE5B7-CE76-4E01-9C7C-1E2624A5A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Diagrama de Implantação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22EA4CE-C3EB-4AE9-813D-8ABDD2A864B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algn="just"/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  O diagrama de </a:t>
            </a:r>
            <a:r>
              <a:rPr lang="pt-B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implantação </a:t>
            </a:r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descreve a </a:t>
            </a:r>
            <a:r>
              <a:rPr lang="pt-B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instalação </a:t>
            </a:r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física </a:t>
            </a:r>
            <a:r>
              <a:rPr lang="pt-B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e a troca de </a:t>
            </a:r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informações geradas pelo </a:t>
            </a:r>
            <a:r>
              <a:rPr lang="pt-BR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software </a:t>
            </a:r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em componentes de hardware. </a:t>
            </a:r>
          </a:p>
        </p:txBody>
      </p:sp>
      <p:pic>
        <p:nvPicPr>
          <p:cNvPr id="5" name="Espaço Reservado para Conteúdo 4" descr="C:\PAP\git\letscookModelagem\Implantação\Implantação - Astah.png">
            <a:extLst>
              <a:ext uri="{FF2B5EF4-FFF2-40B4-BE49-F238E27FC236}">
                <a16:creationId xmlns:a16="http://schemas.microsoft.com/office/drawing/2014/main" id="{B58CF50A-B117-48BA-80F0-5C6B1C783A54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7199" y="507290"/>
            <a:ext cx="4181735" cy="40359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C4DD2E36-21EB-4BCE-B6A9-E58513F15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896546" y="4580792"/>
            <a:ext cx="407023" cy="209550"/>
          </a:xfrm>
        </p:spPr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28</a:t>
            </a:fld>
            <a:endParaRPr lang="pt-BR" sz="100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39240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Arredondado 4"/>
          <p:cNvSpPr/>
          <p:nvPr/>
        </p:nvSpPr>
        <p:spPr>
          <a:xfrm>
            <a:off x="1485900" y="1570600"/>
            <a:ext cx="6211389" cy="1605065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Shape 152"/>
          <p:cNvSpPr txBox="1">
            <a:spLocks/>
          </p:cNvSpPr>
          <p:nvPr/>
        </p:nvSpPr>
        <p:spPr>
          <a:xfrm>
            <a:off x="379517" y="1570601"/>
            <a:ext cx="8424154" cy="1605064"/>
          </a:xfrm>
          <a:prstGeom prst="rect">
            <a:avLst/>
          </a:prstGeom>
          <a:effectLst/>
        </p:spPr>
        <p:txBody>
          <a:bodyPr vert="horz" wrap="square" lIns="91425" tIns="91425" rIns="91425" bIns="91425" rtlCol="0" anchor="t" anchorCtr="0">
            <a:noAutofit/>
          </a:bodyPr>
          <a:lstStyle>
            <a:lvl1pPr lvl="0" algn="ctr" defTabSz="342900" rtl="0" eaLnBrk="1" latinLnBrk="0" hangingPunct="1">
              <a:spcBef>
                <a:spcPts val="0"/>
              </a:spcBef>
              <a:buSzPct val="100000"/>
              <a:buNone/>
              <a:defRPr sz="2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lvl="1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2pPr>
            <a:lvl3pPr lvl="2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3pPr>
            <a:lvl4pPr lvl="3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4pPr>
            <a:lvl5pPr lvl="4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5pPr>
            <a:lvl6pPr lvl="5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6pPr>
            <a:lvl7pPr lvl="6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7pPr>
            <a:lvl8pPr lvl="7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8pPr>
            <a:lvl9pPr lvl="8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9pPr>
          </a:lstStyle>
          <a:p>
            <a:r>
              <a:rPr lang="pt-BR" sz="4800" dirty="0">
                <a:latin typeface="Arial" panose="020B0604020202020204" pitchFamily="34" charset="0"/>
                <a:cs typeface="Arial" panose="020B0604020202020204" pitchFamily="34" charset="0"/>
              </a:rPr>
              <a:t>DEMONSTRAÇÃO </a:t>
            </a:r>
          </a:p>
          <a:p>
            <a:r>
              <a:rPr lang="pt-BR" sz="4800" dirty="0">
                <a:latin typeface="Arial" panose="020B0604020202020204" pitchFamily="34" charset="0"/>
                <a:cs typeface="Arial" panose="020B0604020202020204" pitchFamily="34" charset="0"/>
              </a:rPr>
              <a:t>DO SISTEMA 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BCEB6990-3F21-4C7D-9A62-74A499ABAC5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7966021" y="4395931"/>
            <a:ext cx="548700" cy="393600"/>
          </a:xfrm>
        </p:spPr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 panose="020B0604020202020204" charset="0"/>
              </a:rPr>
              <a:t>29</a:t>
            </a:fld>
            <a:endParaRPr lang="pt-BR" sz="1000">
              <a:latin typeface="Lato" panose="020B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Mercado</a:t>
            </a: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A </a:t>
            </a:r>
            <a:r>
              <a:rPr lang="pt-BR" dirty="0"/>
              <a:t>internet </a:t>
            </a:r>
            <a:r>
              <a:rPr lang="pt-BR" dirty="0" smtClean="0"/>
              <a:t>é cada vez mais utilizada para pesquisas de receitas culinárias;</a:t>
            </a:r>
          </a:p>
          <a:p>
            <a:r>
              <a:rPr lang="pt-BR" dirty="0" smtClean="0"/>
              <a:t>Grande expressão do mundo digital na economia;</a:t>
            </a:r>
          </a:p>
          <a:p>
            <a:r>
              <a:rPr lang="pt-BR" dirty="0" smtClean="0"/>
              <a:t>Ascenção dos buscas por esse conteúdo em várias plataformas;</a:t>
            </a:r>
          </a:p>
          <a:p>
            <a:endParaRPr lang="pt-BR" dirty="0" smtClean="0"/>
          </a:p>
          <a:p>
            <a:pPr marL="0" indent="0">
              <a:buNone/>
            </a:pPr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3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93512559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Arredondado 4"/>
          <p:cNvSpPr/>
          <p:nvPr/>
        </p:nvSpPr>
        <p:spPr>
          <a:xfrm>
            <a:off x="1849901" y="1922293"/>
            <a:ext cx="5479367" cy="792772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Shape 152"/>
          <p:cNvSpPr txBox="1">
            <a:spLocks/>
          </p:cNvSpPr>
          <p:nvPr/>
        </p:nvSpPr>
        <p:spPr>
          <a:xfrm>
            <a:off x="1849900" y="1912533"/>
            <a:ext cx="5479368" cy="659217"/>
          </a:xfrm>
          <a:prstGeom prst="rect">
            <a:avLst/>
          </a:prstGeom>
          <a:effectLst/>
        </p:spPr>
        <p:txBody>
          <a:bodyPr vert="horz" wrap="square" lIns="91425" tIns="91425" rIns="91425" bIns="91425" rtlCol="0" anchor="t" anchorCtr="0">
            <a:noAutofit/>
          </a:bodyPr>
          <a:lstStyle>
            <a:lvl1pPr lvl="0" algn="ctr" defTabSz="342900" rtl="0" eaLnBrk="1" latinLnBrk="0" hangingPunct="1">
              <a:spcBef>
                <a:spcPts val="0"/>
              </a:spcBef>
              <a:buSzPct val="100000"/>
              <a:buNone/>
              <a:defRPr sz="2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lvl="1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2pPr>
            <a:lvl3pPr lvl="2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3pPr>
            <a:lvl4pPr lvl="3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4pPr>
            <a:lvl5pPr lvl="4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5pPr>
            <a:lvl6pPr lvl="5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6pPr>
            <a:lvl7pPr lvl="6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7pPr>
            <a:lvl8pPr lvl="7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8pPr>
            <a:lvl9pPr lvl="8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9pPr>
          </a:lstStyle>
          <a:p>
            <a:r>
              <a:rPr lang="pt-BR" sz="4000" dirty="0">
                <a:latin typeface="Arial" panose="020B0604020202020204" pitchFamily="34" charset="0"/>
                <a:cs typeface="Arial" panose="020B0604020202020204" pitchFamily="34" charset="0"/>
              </a:rPr>
              <a:t>BANCA AVALIADORA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BCEB6990-3F21-4C7D-9A62-74A499ABAC5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7966021" y="4395931"/>
            <a:ext cx="548700" cy="393600"/>
          </a:xfrm>
        </p:spPr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 panose="020B0604020202020204" charset="0"/>
              </a:rPr>
              <a:t>30</a:t>
            </a:fld>
            <a:endParaRPr lang="pt-BR" sz="1000">
              <a:latin typeface="Lat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8688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495C2A-F77A-43BA-A4E2-6F46E6DC4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Mercado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C463409-FDD7-49C3-BD17-4129F2E889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4</a:t>
            </a:fld>
            <a:endParaRPr lang="pt-BR" sz="1000" dirty="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" name="Espaço Reservado para Conteúdo 19">
            <a:extLst>
              <a:ext uri="{FF2B5EF4-FFF2-40B4-BE49-F238E27FC236}">
                <a16:creationId xmlns:a16="http://schemas.microsoft.com/office/drawing/2014/main" id="{46E5C31C-0EDA-41CA-885D-7A6B1246A1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45814" y="2176729"/>
            <a:ext cx="6219612" cy="215687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1" name="CaixaDeTexto 20">
            <a:extLst>
              <a:ext uri="{FF2B5EF4-FFF2-40B4-BE49-F238E27FC236}">
                <a16:creationId xmlns:a16="http://schemas.microsoft.com/office/drawing/2014/main" id="{FA4B9CF7-A0C2-4FF2-83F4-AD8F067A411A}"/>
              </a:ext>
            </a:extLst>
          </p:cNvPr>
          <p:cNvSpPr txBox="1"/>
          <p:nvPr/>
        </p:nvSpPr>
        <p:spPr>
          <a:xfrm>
            <a:off x="1962906" y="1871532"/>
            <a:ext cx="12266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dirty="0"/>
              <a:t>YouTube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B375002B-C786-4622-BA68-18541A62FF9A}"/>
              </a:ext>
            </a:extLst>
          </p:cNvPr>
          <p:cNvSpPr txBox="1"/>
          <p:nvPr/>
        </p:nvSpPr>
        <p:spPr>
          <a:xfrm>
            <a:off x="3958691" y="1871532"/>
            <a:ext cx="12266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dirty="0"/>
              <a:t>YouTube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CAA24DD4-94F8-45C3-9A71-1AC307381597}"/>
              </a:ext>
            </a:extLst>
          </p:cNvPr>
          <p:cNvSpPr txBox="1"/>
          <p:nvPr/>
        </p:nvSpPr>
        <p:spPr>
          <a:xfrm>
            <a:off x="6169279" y="1871532"/>
            <a:ext cx="10118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dirty="0"/>
              <a:t>Google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7BD60507-5423-4BA9-A5D4-F6D965456487}"/>
              </a:ext>
            </a:extLst>
          </p:cNvPr>
          <p:cNvSpPr txBox="1"/>
          <p:nvPr/>
        </p:nvSpPr>
        <p:spPr>
          <a:xfrm>
            <a:off x="4332454" y="424297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800" dirty="0"/>
              <a:t>40%</a:t>
            </a: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5D2B40B9-CFBE-438A-B98B-3AECE9E8BCBA}"/>
              </a:ext>
            </a:extLst>
          </p:cNvPr>
          <p:cNvSpPr txBox="1"/>
          <p:nvPr/>
        </p:nvSpPr>
        <p:spPr>
          <a:xfrm>
            <a:off x="6352020" y="424297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800" dirty="0"/>
              <a:t>30%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81D26E57-1EBB-4C97-A88B-E67DAD92F264}"/>
              </a:ext>
            </a:extLst>
          </p:cNvPr>
          <p:cNvSpPr txBox="1"/>
          <p:nvPr/>
        </p:nvSpPr>
        <p:spPr>
          <a:xfrm>
            <a:off x="2184648" y="4242970"/>
            <a:ext cx="774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800" dirty="0"/>
              <a:t>245%</a:t>
            </a:r>
          </a:p>
        </p:txBody>
      </p:sp>
    </p:spTree>
    <p:extLst>
      <p:ext uri="{BB962C8B-B14F-4D97-AF65-F5344CB8AC3E}">
        <p14:creationId xmlns:p14="http://schemas.microsoft.com/office/powerpoint/2010/main" val="1807306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A89D50-A421-44F5-9F9A-A9396E712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TASTEMADE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02C4A33-CDB6-4CCA-A266-A1FBF09BC1F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Receitas em formato de vídeo.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Busca de receitas.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Categorias de receitas diversas como Natal, Ano Novo e Vegetarianas.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Tastemakers.</a:t>
            </a:r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38BBF685-3303-4F4B-A0FA-9F8588533D4D}"/>
              </a:ext>
            </a:extLst>
          </p:cNvPr>
          <p:cNvSpPr/>
          <p:nvPr/>
        </p:nvSpPr>
        <p:spPr>
          <a:xfrm>
            <a:off x="4431323" y="457200"/>
            <a:ext cx="3846635" cy="4142935"/>
          </a:xfrm>
          <a:prstGeom prst="ellipse">
            <a:avLst/>
          </a:prstGeom>
          <a:solidFill>
            <a:srgbClr val="E6CF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EEDAC0"/>
              </a:solidFill>
            </a:endParaRP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F9E7C359-496A-402E-AB62-9FC32B2E6A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tx1">
                    <a:lumMod val="85000"/>
                    <a:lumOff val="15000"/>
                  </a:schemeClr>
                </a:solidFill>
                <a:latin typeface="Lato"/>
                <a:ea typeface="Lato"/>
                <a:cs typeface="Lato"/>
                <a:sym typeface="Lato"/>
              </a:rPr>
              <a:t>5</a:t>
            </a:fld>
            <a:endParaRPr lang="pt-BR" sz="1000">
              <a:solidFill>
                <a:schemeClr val="tx1">
                  <a:lumMod val="85000"/>
                  <a:lumOff val="1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9" name="Espaço Reservado para Conteúdo 18">
            <a:extLst>
              <a:ext uri="{FF2B5EF4-FFF2-40B4-BE49-F238E27FC236}">
                <a16:creationId xmlns:a16="http://schemas.microsoft.com/office/drawing/2014/main" id="{6F55BA9B-F2D8-4B5F-A3D3-A76A960EF2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01334" y="736600"/>
            <a:ext cx="3670300" cy="3670300"/>
          </a:xfrm>
        </p:spPr>
      </p:pic>
    </p:spTree>
    <p:extLst>
      <p:ext uri="{BB962C8B-B14F-4D97-AF65-F5344CB8AC3E}">
        <p14:creationId xmlns:p14="http://schemas.microsoft.com/office/powerpoint/2010/main" val="2028638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lipse 7">
            <a:extLst>
              <a:ext uri="{FF2B5EF4-FFF2-40B4-BE49-F238E27FC236}">
                <a16:creationId xmlns:a16="http://schemas.microsoft.com/office/drawing/2014/main" id="{1E62F242-3B78-4DFF-9D05-8E9509DF8709}"/>
              </a:ext>
            </a:extLst>
          </p:cNvPr>
          <p:cNvSpPr/>
          <p:nvPr/>
        </p:nvSpPr>
        <p:spPr>
          <a:xfrm>
            <a:off x="4431323" y="457200"/>
            <a:ext cx="3846635" cy="4142935"/>
          </a:xfrm>
          <a:prstGeom prst="ellipse">
            <a:avLst/>
          </a:prstGeom>
          <a:solidFill>
            <a:srgbClr val="E6CF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CA065EB-0DF3-4F0A-91EF-808A53E59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YUMMLY</a:t>
            </a:r>
          </a:p>
        </p:txBody>
      </p:sp>
      <p:pic>
        <p:nvPicPr>
          <p:cNvPr id="7" name="Espaço Reservado para Conteúdo 6">
            <a:extLst>
              <a:ext uri="{FF2B5EF4-FFF2-40B4-BE49-F238E27FC236}">
                <a16:creationId xmlns:a16="http://schemas.microsoft.com/office/drawing/2014/main" id="{279D8F68-F83F-4101-8EC0-507142872D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01334" y="693517"/>
            <a:ext cx="3670300" cy="3670300"/>
          </a:xfrm>
        </p:spPr>
      </p:pic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2C4ED79-882C-4726-B832-DCC0F6DF974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Busca de Receitas abrangente.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Categorias de nutrição, alergias, dietas e entre outros.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Disponível apenas no idioma inglês.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09A0682-590E-4808-AF55-48FEF99EA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tx1">
                    <a:lumMod val="85000"/>
                    <a:lumOff val="15000"/>
                  </a:schemeClr>
                </a:solidFill>
                <a:latin typeface="Lato"/>
                <a:ea typeface="Lato"/>
                <a:cs typeface="Lato"/>
                <a:sym typeface="Lato"/>
              </a:rPr>
              <a:t>6</a:t>
            </a:fld>
            <a:endParaRPr lang="pt-BR" sz="1000" dirty="0">
              <a:solidFill>
                <a:schemeClr val="tx1">
                  <a:lumMod val="85000"/>
                  <a:lumOff val="1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88542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lipse 7">
            <a:extLst>
              <a:ext uri="{FF2B5EF4-FFF2-40B4-BE49-F238E27FC236}">
                <a16:creationId xmlns:a16="http://schemas.microsoft.com/office/drawing/2014/main" id="{929A0E36-BC7A-4914-8042-B1F880B4CA68}"/>
              </a:ext>
            </a:extLst>
          </p:cNvPr>
          <p:cNvSpPr/>
          <p:nvPr/>
        </p:nvSpPr>
        <p:spPr>
          <a:xfrm>
            <a:off x="4431323" y="457200"/>
            <a:ext cx="3846635" cy="4142935"/>
          </a:xfrm>
          <a:prstGeom prst="ellipse">
            <a:avLst/>
          </a:prstGeom>
          <a:solidFill>
            <a:srgbClr val="E6CF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E3865D9-1203-4095-8E4F-C03DA404C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TASTY</a:t>
            </a: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Espaço Reservado para Conteúdo 6">
            <a:extLst>
              <a:ext uri="{FF2B5EF4-FFF2-40B4-BE49-F238E27FC236}">
                <a16:creationId xmlns:a16="http://schemas.microsoft.com/office/drawing/2014/main" id="{93A00C36-3444-44FD-904B-E889D4E0B8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73200" y="693517"/>
            <a:ext cx="3670300" cy="3670300"/>
          </a:xfrm>
        </p:spPr>
      </p:pic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4A97307-8DEF-4D9F-8CCE-7F26DF56E59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Receitas em formato de vídeo.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Possui o foco na rede social Facebook.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Contém uma versão em português.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DBA9B457-ED8A-4E2F-BC79-1FA57F0B7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tx1">
                    <a:lumMod val="85000"/>
                    <a:lumOff val="15000"/>
                  </a:schemeClr>
                </a:solidFill>
                <a:latin typeface="Lato"/>
                <a:ea typeface="Lato"/>
                <a:cs typeface="Lato"/>
                <a:sym typeface="Lato"/>
              </a:rPr>
              <a:t>7</a:t>
            </a:fld>
            <a:endParaRPr lang="pt-BR" sz="1000">
              <a:solidFill>
                <a:schemeClr val="tx1">
                  <a:lumMod val="85000"/>
                  <a:lumOff val="1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689073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lipse 7">
            <a:extLst>
              <a:ext uri="{FF2B5EF4-FFF2-40B4-BE49-F238E27FC236}">
                <a16:creationId xmlns:a16="http://schemas.microsoft.com/office/drawing/2014/main" id="{1E62F242-3B78-4DFF-9D05-8E9509DF8709}"/>
              </a:ext>
            </a:extLst>
          </p:cNvPr>
          <p:cNvSpPr/>
          <p:nvPr/>
        </p:nvSpPr>
        <p:spPr>
          <a:xfrm>
            <a:off x="4431323" y="457200"/>
            <a:ext cx="3846635" cy="4142935"/>
          </a:xfrm>
          <a:prstGeom prst="ellipse">
            <a:avLst/>
          </a:prstGeom>
          <a:solidFill>
            <a:srgbClr val="E6CF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CA065EB-0DF3-4F0A-91EF-808A53E59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TUDO GOSTOSO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2C4ED79-882C-4726-B832-DCC0F6DF974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85000" lnSpcReduction="10000"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Possibilita enviar receitas.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Possui categorias de receitas rápidas, micro-ondas, vegetarianas e entre outros.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Contém quantidade de porções e tempo de preparo.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pt-B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pt-BR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09A0682-590E-4808-AF55-48FEF99EA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tx1">
                    <a:lumMod val="85000"/>
                    <a:lumOff val="15000"/>
                  </a:schemeClr>
                </a:solidFill>
                <a:latin typeface="Lato"/>
                <a:ea typeface="Lato"/>
                <a:cs typeface="Lato"/>
                <a:sym typeface="Lato"/>
              </a:rPr>
              <a:t>8</a:t>
            </a:fld>
            <a:endParaRPr lang="pt-BR" sz="1000">
              <a:solidFill>
                <a:schemeClr val="tx1">
                  <a:lumMod val="85000"/>
                  <a:lumOff val="1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2" name="Espaço Reservado para Conteúdo 11">
            <a:extLst>
              <a:ext uri="{FF2B5EF4-FFF2-40B4-BE49-F238E27FC236}">
                <a16:creationId xmlns:a16="http://schemas.microsoft.com/office/drawing/2014/main" id="{91E62DE7-2225-4972-807C-532603E240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95375" y="693517"/>
            <a:ext cx="3670300" cy="3670300"/>
          </a:xfrm>
        </p:spPr>
      </p:pic>
    </p:spTree>
    <p:extLst>
      <p:ext uri="{BB962C8B-B14F-4D97-AF65-F5344CB8AC3E}">
        <p14:creationId xmlns:p14="http://schemas.microsoft.com/office/powerpoint/2010/main" val="1089735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019" y="1375566"/>
            <a:ext cx="8257832" cy="2252850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971551" y="3773853"/>
            <a:ext cx="1157592" cy="70788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4.4</a:t>
            </a:r>
          </a:p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Milhões</a:t>
            </a:r>
          </a:p>
        </p:txBody>
      </p:sp>
      <p:sp>
        <p:nvSpPr>
          <p:cNvPr id="10" name="CaixaDeTexto 9"/>
          <p:cNvSpPr txBox="1"/>
          <p:nvPr/>
        </p:nvSpPr>
        <p:spPr>
          <a:xfrm>
            <a:off x="7242902" y="3838736"/>
            <a:ext cx="11575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14.6</a:t>
            </a:r>
          </a:p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Milhões</a:t>
            </a:r>
          </a:p>
        </p:txBody>
      </p:sp>
      <p:sp>
        <p:nvSpPr>
          <p:cNvPr id="11" name="CaixaDeTexto 10"/>
          <p:cNvSpPr txBox="1"/>
          <p:nvPr/>
        </p:nvSpPr>
        <p:spPr>
          <a:xfrm>
            <a:off x="1587395" y="642026"/>
            <a:ext cx="59570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Visualizações nos últimos 3 meses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2981980" y="3798150"/>
            <a:ext cx="11575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161.9</a:t>
            </a:r>
          </a:p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Milhões</a:t>
            </a:r>
          </a:p>
        </p:txBody>
      </p:sp>
      <p:sp>
        <p:nvSpPr>
          <p:cNvPr id="9" name="CaixaDeTexto 8"/>
          <p:cNvSpPr txBox="1"/>
          <p:nvPr/>
        </p:nvSpPr>
        <p:spPr>
          <a:xfrm>
            <a:off x="5014630" y="3779031"/>
            <a:ext cx="14701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Segoe UI Black" panose="020B0A02040204020203" pitchFamily="34" charset="0"/>
                <a:cs typeface="Arial" panose="020B0604020202020204" pitchFamily="34" charset="0"/>
              </a:rPr>
              <a:t>11.0</a:t>
            </a:r>
          </a:p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Segoe UI Black" panose="020B0A02040204020203" pitchFamily="34" charset="0"/>
                <a:cs typeface="Arial" panose="020B0604020202020204" pitchFamily="34" charset="0"/>
              </a:rPr>
              <a:t>Milhões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171E946-46B7-4FB0-AF63-5768B26B6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44223" y="4272189"/>
            <a:ext cx="407023" cy="209550"/>
          </a:xfrm>
        </p:spPr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9</a:t>
            </a:fld>
            <a:endParaRPr lang="pt-BR" sz="100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245783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ânico">
  <a:themeElements>
    <a:clrScheme name="Orgânico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AB946B"/>
      </a:accent1>
      <a:accent2>
        <a:srgbClr val="C04F32"/>
      </a:accent2>
      <a:accent3>
        <a:srgbClr val="DD8C3C"/>
      </a:accent3>
      <a:accent4>
        <a:srgbClr val="8E684C"/>
      </a:accent4>
      <a:accent5>
        <a:srgbClr val="CBAF62"/>
      </a:accent5>
      <a:accent6>
        <a:srgbClr val="803348"/>
      </a:accent6>
      <a:hlink>
        <a:srgbClr val="86724D"/>
      </a:hlink>
      <a:folHlink>
        <a:srgbClr val="B99E84"/>
      </a:folHlink>
    </a:clrScheme>
    <a:fontScheme name="Orgânico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ânico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A2BEDC8B-F191-493B-BA33-0F4F800A89D3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3124</TotalTime>
  <Words>603</Words>
  <Application>Microsoft Office PowerPoint</Application>
  <PresentationFormat>On-screen Show (16:9)</PresentationFormat>
  <Paragraphs>159</Paragraphs>
  <Slides>30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Century</vt:lpstr>
      <vt:lpstr>Segoe UI Black</vt:lpstr>
      <vt:lpstr>Arial</vt:lpstr>
      <vt:lpstr>Lato</vt:lpstr>
      <vt:lpstr>Garamond</vt:lpstr>
      <vt:lpstr>Orgânico</vt:lpstr>
      <vt:lpstr>Let’s Cook      Inovação Tecnológica</vt:lpstr>
      <vt:lpstr>Equipe</vt:lpstr>
      <vt:lpstr>Mercado</vt:lpstr>
      <vt:lpstr>Mercado</vt:lpstr>
      <vt:lpstr>TASTEMADE</vt:lpstr>
      <vt:lpstr>YUMMLY</vt:lpstr>
      <vt:lpstr>TASTY</vt:lpstr>
      <vt:lpstr>TUDO GOSTOSO</vt:lpstr>
      <vt:lpstr>PowerPoint Presentation</vt:lpstr>
      <vt:lpstr>Comparativo das plataformas</vt:lpstr>
      <vt:lpstr>PowerPoint Presentation</vt:lpstr>
      <vt:lpstr>Pesquisa de Mercado</vt:lpstr>
      <vt:lpstr>Dificuldade de compreender receitas</vt:lpstr>
      <vt:lpstr>Se perder durante o preparo da receita</vt:lpstr>
      <vt:lpstr>Identificação de receitas através dos ingredientes</vt:lpstr>
      <vt:lpstr>O uso de um aplicativo capaz de identificar receitas</vt:lpstr>
      <vt:lpstr>Busca de Receitas</vt:lpstr>
      <vt:lpstr>Publicar</vt:lpstr>
      <vt:lpstr>Lista de Compras</vt:lpstr>
      <vt:lpstr>Despensa</vt:lpstr>
      <vt:lpstr>Preparo Interativo</vt:lpstr>
      <vt:lpstr>Comparativo das plataformas</vt:lpstr>
      <vt:lpstr>PowerPoint Presentation</vt:lpstr>
      <vt:lpstr>Tecnologias Utilizadas</vt:lpstr>
      <vt:lpstr>Tecnologias Utilizadas</vt:lpstr>
      <vt:lpstr>Tecnologias Utilizadas</vt:lpstr>
      <vt:lpstr>Tecnologias Utilizadas</vt:lpstr>
      <vt:lpstr>Diagrama de Implantação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Let’s Cook Inovação Tecnológica</dc:title>
  <dc:creator>Marcelo Rivera da Silva</dc:creator>
  <cp:lastModifiedBy>Marcelo Rivera da Silva</cp:lastModifiedBy>
  <cp:revision>108</cp:revision>
  <dcterms:modified xsi:type="dcterms:W3CDTF">2017-12-02T21:18:11Z</dcterms:modified>
</cp:coreProperties>
</file>